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8" r:id="rId3"/>
    <p:sldId id="259" r:id="rId4"/>
    <p:sldId id="268" r:id="rId5"/>
    <p:sldId id="269" r:id="rId6"/>
    <p:sldId id="260" r:id="rId7"/>
    <p:sldId id="265" r:id="rId8"/>
    <p:sldId id="270" r:id="rId9"/>
    <p:sldId id="267" r:id="rId10"/>
    <p:sldId id="266"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97"/>
  </p:normalViewPr>
  <p:slideViewPr>
    <p:cSldViewPr snapToGrid="0" snapToObjects="1">
      <p:cViewPr varScale="1">
        <p:scale>
          <a:sx n="165" d="100"/>
          <a:sy n="165" d="100"/>
        </p:scale>
        <p:origin x="116"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782C1-CCED-CD4B-BFDB-7ED50B018A2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A460F08-7039-0246-AA0A-C5230CA1894D}">
      <dgm:prSet phldrT="[Text]"/>
      <dgm:spPr/>
      <dgm:t>
        <a:bodyPr/>
        <a:lstStyle/>
        <a:p>
          <a:r>
            <a:rPr lang="en-US" dirty="0">
              <a:solidFill>
                <a:schemeClr val="accent4">
                  <a:lumMod val="60000"/>
                  <a:lumOff val="40000"/>
                </a:schemeClr>
              </a:solidFill>
            </a:rPr>
            <a:t>Landowner and Developer Decisions (Current and Future)</a:t>
          </a:r>
        </a:p>
      </dgm:t>
    </dgm:pt>
    <dgm:pt modelId="{FB3005D6-127E-174F-8A22-9FFD4E996617}" type="parTrans" cxnId="{D0A84A45-CC91-6D41-9D7D-2E9765F1E0F1}">
      <dgm:prSet/>
      <dgm:spPr/>
      <dgm:t>
        <a:bodyPr/>
        <a:lstStyle/>
        <a:p>
          <a:endParaRPr lang="en-US"/>
        </a:p>
      </dgm:t>
    </dgm:pt>
    <dgm:pt modelId="{42DE6D3D-2E96-184A-990B-05E539F6DDA3}" type="sibTrans" cxnId="{D0A84A45-CC91-6D41-9D7D-2E9765F1E0F1}">
      <dgm:prSet/>
      <dgm:spPr/>
      <dgm:t>
        <a:bodyPr/>
        <a:lstStyle/>
        <a:p>
          <a:endParaRPr lang="en-US"/>
        </a:p>
      </dgm:t>
    </dgm:pt>
    <dgm:pt modelId="{5EBD800F-909C-0F41-8251-DE803B075E1E}">
      <dgm:prSet phldrT="[Text]"/>
      <dgm:spPr/>
      <dgm:t>
        <a:bodyPr/>
        <a:lstStyle/>
        <a:p>
          <a:r>
            <a:rPr lang="en-US" dirty="0">
              <a:solidFill>
                <a:schemeClr val="accent4">
                  <a:lumMod val="60000"/>
                  <a:lumOff val="40000"/>
                </a:schemeClr>
              </a:solidFill>
            </a:rPr>
            <a:t>Florida Department of Environmental Protection Decisions </a:t>
          </a:r>
        </a:p>
        <a:p>
          <a:r>
            <a:rPr lang="en-US" dirty="0">
              <a:solidFill>
                <a:schemeClr val="accent4">
                  <a:lumMod val="60000"/>
                  <a:lumOff val="40000"/>
                </a:schemeClr>
              </a:solidFill>
            </a:rPr>
            <a:t>(Mostly Future)</a:t>
          </a:r>
        </a:p>
      </dgm:t>
    </dgm:pt>
    <dgm:pt modelId="{7879D8AF-8C21-4C4F-8C2E-FF690F42159A}" type="parTrans" cxnId="{B4BF6786-61D9-8343-BCDA-1932030174FD}">
      <dgm:prSet/>
      <dgm:spPr/>
      <dgm:t>
        <a:bodyPr/>
        <a:lstStyle/>
        <a:p>
          <a:endParaRPr lang="en-US"/>
        </a:p>
      </dgm:t>
    </dgm:pt>
    <dgm:pt modelId="{FB798893-48C2-4540-B8E9-7077F28C88B8}" type="sibTrans" cxnId="{B4BF6786-61D9-8343-BCDA-1932030174FD}">
      <dgm:prSet/>
      <dgm:spPr/>
      <dgm:t>
        <a:bodyPr/>
        <a:lstStyle/>
        <a:p>
          <a:endParaRPr lang="en-US"/>
        </a:p>
      </dgm:t>
    </dgm:pt>
    <dgm:pt modelId="{562A4839-BA87-3E43-AA01-271E294A569D}">
      <dgm:prSet phldrT="[Text]"/>
      <dgm:spPr/>
      <dgm:t>
        <a:bodyPr/>
        <a:lstStyle/>
        <a:p>
          <a:r>
            <a:rPr lang="en-US" dirty="0">
              <a:solidFill>
                <a:schemeClr val="accent4">
                  <a:lumMod val="60000"/>
                  <a:lumOff val="40000"/>
                </a:schemeClr>
              </a:solidFill>
            </a:rPr>
            <a:t>City of DeLand Decisions (Current and Future)</a:t>
          </a:r>
        </a:p>
      </dgm:t>
    </dgm:pt>
    <dgm:pt modelId="{D8EC3389-4586-A648-B67A-DBBD8C2A554C}" type="parTrans" cxnId="{14C4F836-06C2-DD43-9663-D9A1EDB8E21C}">
      <dgm:prSet/>
      <dgm:spPr/>
      <dgm:t>
        <a:bodyPr/>
        <a:lstStyle/>
        <a:p>
          <a:endParaRPr lang="en-US"/>
        </a:p>
      </dgm:t>
    </dgm:pt>
    <dgm:pt modelId="{5F908A6C-824A-FE4C-A060-6A87BEC99FDB}" type="sibTrans" cxnId="{14C4F836-06C2-DD43-9663-D9A1EDB8E21C}">
      <dgm:prSet/>
      <dgm:spPr/>
      <dgm:t>
        <a:bodyPr/>
        <a:lstStyle/>
        <a:p>
          <a:endParaRPr lang="en-US"/>
        </a:p>
      </dgm:t>
    </dgm:pt>
    <dgm:pt modelId="{5839C653-5BD3-624B-B6FF-7154BE2E4CA4}">
      <dgm:prSet phldrT="[Text]"/>
      <dgm:spPr/>
      <dgm:t>
        <a:bodyPr/>
        <a:lstStyle/>
        <a:p>
          <a:r>
            <a:rPr lang="en-US" dirty="0">
              <a:solidFill>
                <a:schemeClr val="accent5">
                  <a:lumMod val="60000"/>
                  <a:lumOff val="40000"/>
                </a:schemeClr>
              </a:solidFill>
            </a:rPr>
            <a:t>There are Environmental, Economic and Community Conditions All Must Work Within</a:t>
          </a:r>
        </a:p>
      </dgm:t>
    </dgm:pt>
    <dgm:pt modelId="{588BD306-4F89-2840-B294-AE1FDC14442D}" type="parTrans" cxnId="{101647A6-DEE1-D340-9ED5-22F2103834DE}">
      <dgm:prSet/>
      <dgm:spPr/>
      <dgm:t>
        <a:bodyPr/>
        <a:lstStyle/>
        <a:p>
          <a:endParaRPr lang="en-US"/>
        </a:p>
      </dgm:t>
    </dgm:pt>
    <dgm:pt modelId="{1DE853EB-4568-824A-B04F-91F5203D91F4}" type="sibTrans" cxnId="{101647A6-DEE1-D340-9ED5-22F2103834DE}">
      <dgm:prSet/>
      <dgm:spPr/>
      <dgm:t>
        <a:bodyPr/>
        <a:lstStyle/>
        <a:p>
          <a:endParaRPr lang="en-US"/>
        </a:p>
      </dgm:t>
    </dgm:pt>
    <dgm:pt modelId="{CFCABA6A-6345-8441-8D1E-A725DC7B5A5A}" type="pres">
      <dgm:prSet presAssocID="{7FC782C1-CCED-CD4B-BFDB-7ED50B018A22}" presName="vert0" presStyleCnt="0">
        <dgm:presLayoutVars>
          <dgm:dir/>
          <dgm:animOne val="branch"/>
          <dgm:animLvl val="lvl"/>
        </dgm:presLayoutVars>
      </dgm:prSet>
      <dgm:spPr/>
    </dgm:pt>
    <dgm:pt modelId="{E397FBC5-D2BD-9542-9F2F-BE22D392F673}" type="pres">
      <dgm:prSet presAssocID="{5839C653-5BD3-624B-B6FF-7154BE2E4CA4}" presName="thickLine" presStyleLbl="alignNode1" presStyleIdx="0" presStyleCnt="4"/>
      <dgm:spPr/>
    </dgm:pt>
    <dgm:pt modelId="{1CDFF26E-0023-154D-9A08-2798C4F604DC}" type="pres">
      <dgm:prSet presAssocID="{5839C653-5BD3-624B-B6FF-7154BE2E4CA4}" presName="horz1" presStyleCnt="0"/>
      <dgm:spPr/>
    </dgm:pt>
    <dgm:pt modelId="{B221C6C7-56E5-5D42-A53E-99AF754D414A}" type="pres">
      <dgm:prSet presAssocID="{5839C653-5BD3-624B-B6FF-7154BE2E4CA4}" presName="tx1" presStyleLbl="revTx" presStyleIdx="0" presStyleCnt="4"/>
      <dgm:spPr/>
    </dgm:pt>
    <dgm:pt modelId="{CD3BE7FA-89B2-944A-A6A0-555D8DD930F1}" type="pres">
      <dgm:prSet presAssocID="{5839C653-5BD3-624B-B6FF-7154BE2E4CA4}" presName="vert1" presStyleCnt="0"/>
      <dgm:spPr/>
    </dgm:pt>
    <dgm:pt modelId="{C7684333-471A-FA40-A937-784F8CB10230}" type="pres">
      <dgm:prSet presAssocID="{CA460F08-7039-0246-AA0A-C5230CA1894D}" presName="thickLine" presStyleLbl="alignNode1" presStyleIdx="1" presStyleCnt="4"/>
      <dgm:spPr/>
    </dgm:pt>
    <dgm:pt modelId="{599D434A-9FFE-4641-8F4A-F4C7C170C372}" type="pres">
      <dgm:prSet presAssocID="{CA460F08-7039-0246-AA0A-C5230CA1894D}" presName="horz1" presStyleCnt="0"/>
      <dgm:spPr/>
    </dgm:pt>
    <dgm:pt modelId="{AAFA086A-32B7-FD46-A544-D7A571E77E80}" type="pres">
      <dgm:prSet presAssocID="{CA460F08-7039-0246-AA0A-C5230CA1894D}" presName="tx1" presStyleLbl="revTx" presStyleIdx="1" presStyleCnt="4"/>
      <dgm:spPr/>
    </dgm:pt>
    <dgm:pt modelId="{FF809DC3-3366-5F49-999F-282289CF6450}" type="pres">
      <dgm:prSet presAssocID="{CA460F08-7039-0246-AA0A-C5230CA1894D}" presName="vert1" presStyleCnt="0"/>
      <dgm:spPr/>
    </dgm:pt>
    <dgm:pt modelId="{01C17CCB-1D77-F241-9C25-1C6890826135}" type="pres">
      <dgm:prSet presAssocID="{562A4839-BA87-3E43-AA01-271E294A569D}" presName="thickLine" presStyleLbl="alignNode1" presStyleIdx="2" presStyleCnt="4"/>
      <dgm:spPr/>
    </dgm:pt>
    <dgm:pt modelId="{8ACC7502-EF5B-A946-B860-33263B643D74}" type="pres">
      <dgm:prSet presAssocID="{562A4839-BA87-3E43-AA01-271E294A569D}" presName="horz1" presStyleCnt="0"/>
      <dgm:spPr/>
    </dgm:pt>
    <dgm:pt modelId="{5C4C31FD-7758-3648-92C1-6A3EC6BD6FC1}" type="pres">
      <dgm:prSet presAssocID="{562A4839-BA87-3E43-AA01-271E294A569D}" presName="tx1" presStyleLbl="revTx" presStyleIdx="2" presStyleCnt="4"/>
      <dgm:spPr/>
    </dgm:pt>
    <dgm:pt modelId="{17BA7788-C84A-C74A-BC67-2E4499BC1251}" type="pres">
      <dgm:prSet presAssocID="{562A4839-BA87-3E43-AA01-271E294A569D}" presName="vert1" presStyleCnt="0"/>
      <dgm:spPr/>
    </dgm:pt>
    <dgm:pt modelId="{C202F0B8-1B21-0F42-B603-69CA7C19D1E6}" type="pres">
      <dgm:prSet presAssocID="{5EBD800F-909C-0F41-8251-DE803B075E1E}" presName="thickLine" presStyleLbl="alignNode1" presStyleIdx="3" presStyleCnt="4"/>
      <dgm:spPr/>
    </dgm:pt>
    <dgm:pt modelId="{2C4B302B-0A6D-AC4C-841D-CA3B45824E09}" type="pres">
      <dgm:prSet presAssocID="{5EBD800F-909C-0F41-8251-DE803B075E1E}" presName="horz1" presStyleCnt="0"/>
      <dgm:spPr/>
    </dgm:pt>
    <dgm:pt modelId="{45C41C17-725E-574C-A4BD-BC3C29C762F9}" type="pres">
      <dgm:prSet presAssocID="{5EBD800F-909C-0F41-8251-DE803B075E1E}" presName="tx1" presStyleLbl="revTx" presStyleIdx="3" presStyleCnt="4"/>
      <dgm:spPr/>
    </dgm:pt>
    <dgm:pt modelId="{3E286C25-005B-4041-AAAD-F39E196B9418}" type="pres">
      <dgm:prSet presAssocID="{5EBD800F-909C-0F41-8251-DE803B075E1E}" presName="vert1" presStyleCnt="0"/>
      <dgm:spPr/>
    </dgm:pt>
  </dgm:ptLst>
  <dgm:cxnLst>
    <dgm:cxn modelId="{17FA1516-265C-D14C-8AC8-9D95F36BA69C}" type="presOf" srcId="{5839C653-5BD3-624B-B6FF-7154BE2E4CA4}" destId="{B221C6C7-56E5-5D42-A53E-99AF754D414A}" srcOrd="0" destOrd="0" presId="urn:microsoft.com/office/officeart/2008/layout/LinedList"/>
    <dgm:cxn modelId="{76AB1D32-1ACE-4943-917C-BECDD7912B1D}" type="presOf" srcId="{562A4839-BA87-3E43-AA01-271E294A569D}" destId="{5C4C31FD-7758-3648-92C1-6A3EC6BD6FC1}" srcOrd="0" destOrd="0" presId="urn:microsoft.com/office/officeart/2008/layout/LinedList"/>
    <dgm:cxn modelId="{14C4F836-06C2-DD43-9663-D9A1EDB8E21C}" srcId="{7FC782C1-CCED-CD4B-BFDB-7ED50B018A22}" destId="{562A4839-BA87-3E43-AA01-271E294A569D}" srcOrd="2" destOrd="0" parTransId="{D8EC3389-4586-A648-B67A-DBBD8C2A554C}" sibTransId="{5F908A6C-824A-FE4C-A060-6A87BEC99FDB}"/>
    <dgm:cxn modelId="{D0A84A45-CC91-6D41-9D7D-2E9765F1E0F1}" srcId="{7FC782C1-CCED-CD4B-BFDB-7ED50B018A22}" destId="{CA460F08-7039-0246-AA0A-C5230CA1894D}" srcOrd="1" destOrd="0" parTransId="{FB3005D6-127E-174F-8A22-9FFD4E996617}" sibTransId="{42DE6D3D-2E96-184A-990B-05E539F6DDA3}"/>
    <dgm:cxn modelId="{6120D659-A16D-8842-8FE4-04CB560EAE95}" type="presOf" srcId="{CA460F08-7039-0246-AA0A-C5230CA1894D}" destId="{AAFA086A-32B7-FD46-A544-D7A571E77E80}" srcOrd="0" destOrd="0" presId="urn:microsoft.com/office/officeart/2008/layout/LinedList"/>
    <dgm:cxn modelId="{5734577C-C27E-7548-85CF-56331691789F}" type="presOf" srcId="{5EBD800F-909C-0F41-8251-DE803B075E1E}" destId="{45C41C17-725E-574C-A4BD-BC3C29C762F9}" srcOrd="0" destOrd="0" presId="urn:microsoft.com/office/officeart/2008/layout/LinedList"/>
    <dgm:cxn modelId="{B4BF6786-61D9-8343-BCDA-1932030174FD}" srcId="{7FC782C1-CCED-CD4B-BFDB-7ED50B018A22}" destId="{5EBD800F-909C-0F41-8251-DE803B075E1E}" srcOrd="3" destOrd="0" parTransId="{7879D8AF-8C21-4C4F-8C2E-FF690F42159A}" sibTransId="{FB798893-48C2-4540-B8E9-7077F28C88B8}"/>
    <dgm:cxn modelId="{101647A6-DEE1-D340-9ED5-22F2103834DE}" srcId="{7FC782C1-CCED-CD4B-BFDB-7ED50B018A22}" destId="{5839C653-5BD3-624B-B6FF-7154BE2E4CA4}" srcOrd="0" destOrd="0" parTransId="{588BD306-4F89-2840-B294-AE1FDC14442D}" sibTransId="{1DE853EB-4568-824A-B04F-91F5203D91F4}"/>
    <dgm:cxn modelId="{8015B8FE-367F-1440-9363-2E7CA40AB5A1}" type="presOf" srcId="{7FC782C1-CCED-CD4B-BFDB-7ED50B018A22}" destId="{CFCABA6A-6345-8441-8D1E-A725DC7B5A5A}" srcOrd="0" destOrd="0" presId="urn:microsoft.com/office/officeart/2008/layout/LinedList"/>
    <dgm:cxn modelId="{6347BB77-5FE3-F541-BA0D-1B5A59170E35}" type="presParOf" srcId="{CFCABA6A-6345-8441-8D1E-A725DC7B5A5A}" destId="{E397FBC5-D2BD-9542-9F2F-BE22D392F673}" srcOrd="0" destOrd="0" presId="urn:microsoft.com/office/officeart/2008/layout/LinedList"/>
    <dgm:cxn modelId="{ABEB683C-4FF3-114D-BB8C-5076867DF116}" type="presParOf" srcId="{CFCABA6A-6345-8441-8D1E-A725DC7B5A5A}" destId="{1CDFF26E-0023-154D-9A08-2798C4F604DC}" srcOrd="1" destOrd="0" presId="urn:microsoft.com/office/officeart/2008/layout/LinedList"/>
    <dgm:cxn modelId="{98C495DE-10E3-0C46-B997-CA5E091DFDE0}" type="presParOf" srcId="{1CDFF26E-0023-154D-9A08-2798C4F604DC}" destId="{B221C6C7-56E5-5D42-A53E-99AF754D414A}" srcOrd="0" destOrd="0" presId="urn:microsoft.com/office/officeart/2008/layout/LinedList"/>
    <dgm:cxn modelId="{B4D8F600-D651-7B45-BA54-A21546F69A53}" type="presParOf" srcId="{1CDFF26E-0023-154D-9A08-2798C4F604DC}" destId="{CD3BE7FA-89B2-944A-A6A0-555D8DD930F1}" srcOrd="1" destOrd="0" presId="urn:microsoft.com/office/officeart/2008/layout/LinedList"/>
    <dgm:cxn modelId="{9C6BDEFA-A7AE-4442-9680-68F7BC0427C7}" type="presParOf" srcId="{CFCABA6A-6345-8441-8D1E-A725DC7B5A5A}" destId="{C7684333-471A-FA40-A937-784F8CB10230}" srcOrd="2" destOrd="0" presId="urn:microsoft.com/office/officeart/2008/layout/LinedList"/>
    <dgm:cxn modelId="{41A356D8-C60E-5341-A034-B1F32DEE1A45}" type="presParOf" srcId="{CFCABA6A-6345-8441-8D1E-A725DC7B5A5A}" destId="{599D434A-9FFE-4641-8F4A-F4C7C170C372}" srcOrd="3" destOrd="0" presId="urn:microsoft.com/office/officeart/2008/layout/LinedList"/>
    <dgm:cxn modelId="{60146709-B0E0-B847-AB97-6E98B41A109E}" type="presParOf" srcId="{599D434A-9FFE-4641-8F4A-F4C7C170C372}" destId="{AAFA086A-32B7-FD46-A544-D7A571E77E80}" srcOrd="0" destOrd="0" presId="urn:microsoft.com/office/officeart/2008/layout/LinedList"/>
    <dgm:cxn modelId="{B05A1A12-00FC-5548-9EE2-FC1F04D76531}" type="presParOf" srcId="{599D434A-9FFE-4641-8F4A-F4C7C170C372}" destId="{FF809DC3-3366-5F49-999F-282289CF6450}" srcOrd="1" destOrd="0" presId="urn:microsoft.com/office/officeart/2008/layout/LinedList"/>
    <dgm:cxn modelId="{C027061C-CB35-B540-ADF7-9427D5604249}" type="presParOf" srcId="{CFCABA6A-6345-8441-8D1E-A725DC7B5A5A}" destId="{01C17CCB-1D77-F241-9C25-1C6890826135}" srcOrd="4" destOrd="0" presId="urn:microsoft.com/office/officeart/2008/layout/LinedList"/>
    <dgm:cxn modelId="{301875D6-AFDB-9547-BD80-C9328B263BD7}" type="presParOf" srcId="{CFCABA6A-6345-8441-8D1E-A725DC7B5A5A}" destId="{8ACC7502-EF5B-A946-B860-33263B643D74}" srcOrd="5" destOrd="0" presId="urn:microsoft.com/office/officeart/2008/layout/LinedList"/>
    <dgm:cxn modelId="{B10B524F-2627-DF4B-B8F9-D51D5AC592C7}" type="presParOf" srcId="{8ACC7502-EF5B-A946-B860-33263B643D74}" destId="{5C4C31FD-7758-3648-92C1-6A3EC6BD6FC1}" srcOrd="0" destOrd="0" presId="urn:microsoft.com/office/officeart/2008/layout/LinedList"/>
    <dgm:cxn modelId="{8BC5ED79-CA5B-3E41-A8D3-6937212FC834}" type="presParOf" srcId="{8ACC7502-EF5B-A946-B860-33263B643D74}" destId="{17BA7788-C84A-C74A-BC67-2E4499BC1251}" srcOrd="1" destOrd="0" presId="urn:microsoft.com/office/officeart/2008/layout/LinedList"/>
    <dgm:cxn modelId="{1DD2EC53-DA15-7E4F-9939-62836878AA26}" type="presParOf" srcId="{CFCABA6A-6345-8441-8D1E-A725DC7B5A5A}" destId="{C202F0B8-1B21-0F42-B603-69CA7C19D1E6}" srcOrd="6" destOrd="0" presId="urn:microsoft.com/office/officeart/2008/layout/LinedList"/>
    <dgm:cxn modelId="{C6A6D90E-2E66-9B4E-ACE9-0CB01DD3C7BE}" type="presParOf" srcId="{CFCABA6A-6345-8441-8D1E-A725DC7B5A5A}" destId="{2C4B302B-0A6D-AC4C-841D-CA3B45824E09}" srcOrd="7" destOrd="0" presId="urn:microsoft.com/office/officeart/2008/layout/LinedList"/>
    <dgm:cxn modelId="{A4D7447D-5E42-BA4E-9A81-28963E64A7A0}" type="presParOf" srcId="{2C4B302B-0A6D-AC4C-841D-CA3B45824E09}" destId="{45C41C17-725E-574C-A4BD-BC3C29C762F9}" srcOrd="0" destOrd="0" presId="urn:microsoft.com/office/officeart/2008/layout/LinedList"/>
    <dgm:cxn modelId="{222B1DC8-77A8-4647-8379-722201E3027C}" type="presParOf" srcId="{2C4B302B-0A6D-AC4C-841D-CA3B45824E09}" destId="{3E286C25-005B-4041-AAAD-F39E196B94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FBC5-D2BD-9542-9F2F-BE22D392F67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1C6C7-56E5-5D42-A53E-99AF754D414A}">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accent5">
                  <a:lumMod val="60000"/>
                  <a:lumOff val="40000"/>
                </a:schemeClr>
              </a:solidFill>
            </a:rPr>
            <a:t>There are Environmental, Economic and Community Conditions All Must Work Within</a:t>
          </a:r>
        </a:p>
      </dsp:txBody>
      <dsp:txXfrm>
        <a:off x="0" y="0"/>
        <a:ext cx="10515600" cy="1087834"/>
      </dsp:txXfrm>
    </dsp:sp>
    <dsp:sp modelId="{C7684333-471A-FA40-A937-784F8CB10230}">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A086A-32B7-FD46-A544-D7A571E77E8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accent4">
                  <a:lumMod val="60000"/>
                  <a:lumOff val="40000"/>
                </a:schemeClr>
              </a:solidFill>
            </a:rPr>
            <a:t>Landowner and Developer Decisions (Current and Future)</a:t>
          </a:r>
        </a:p>
      </dsp:txBody>
      <dsp:txXfrm>
        <a:off x="0" y="1087834"/>
        <a:ext cx="10515600" cy="1087834"/>
      </dsp:txXfrm>
    </dsp:sp>
    <dsp:sp modelId="{01C17CCB-1D77-F241-9C25-1C6890826135}">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C31FD-7758-3648-92C1-6A3EC6BD6FC1}">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accent4">
                  <a:lumMod val="60000"/>
                  <a:lumOff val="40000"/>
                </a:schemeClr>
              </a:solidFill>
            </a:rPr>
            <a:t>City of DeLand Decisions (Current and Future)</a:t>
          </a:r>
        </a:p>
      </dsp:txBody>
      <dsp:txXfrm>
        <a:off x="0" y="2175669"/>
        <a:ext cx="10515600" cy="1087834"/>
      </dsp:txXfrm>
    </dsp:sp>
    <dsp:sp modelId="{C202F0B8-1B21-0F42-B603-69CA7C19D1E6}">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41C17-725E-574C-A4BD-BC3C29C762F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accent4">
                  <a:lumMod val="60000"/>
                  <a:lumOff val="40000"/>
                </a:schemeClr>
              </a:solidFill>
            </a:rPr>
            <a:t>Florida Department of Environmental Protection Decisions </a:t>
          </a:r>
        </a:p>
        <a:p>
          <a:pPr marL="0" lvl="0" indent="0" algn="l" defTabSz="1155700">
            <a:lnSpc>
              <a:spcPct val="90000"/>
            </a:lnSpc>
            <a:spcBef>
              <a:spcPct val="0"/>
            </a:spcBef>
            <a:spcAft>
              <a:spcPct val="35000"/>
            </a:spcAft>
            <a:buNone/>
          </a:pPr>
          <a:r>
            <a:rPr lang="en-US" sz="2600" kern="1200" dirty="0">
              <a:solidFill>
                <a:schemeClr val="accent4">
                  <a:lumMod val="60000"/>
                  <a:lumOff val="40000"/>
                </a:schemeClr>
              </a:solidFill>
            </a:rPr>
            <a:t>(Mostly Future)</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8521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9035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542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955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463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879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296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232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84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719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63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2461499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127E-6654-9244-BD86-8C02784CE52F}"/>
              </a:ext>
            </a:extLst>
          </p:cNvPr>
          <p:cNvSpPr>
            <a:spLocks noGrp="1"/>
          </p:cNvSpPr>
          <p:nvPr>
            <p:ph type="ctrTitle"/>
          </p:nvPr>
        </p:nvSpPr>
        <p:spPr>
          <a:xfrm>
            <a:off x="1524000" y="1074876"/>
            <a:ext cx="9144000" cy="2387600"/>
          </a:xfrm>
        </p:spPr>
        <p:txBody>
          <a:bodyPr>
            <a:normAutofit fontScale="90000"/>
          </a:bodyPr>
          <a:lstStyle/>
          <a:p>
            <a:r>
              <a:rPr lang="en-US" dirty="0">
                <a:solidFill>
                  <a:schemeClr val="accent2"/>
                </a:solidFill>
              </a:rPr>
              <a:t>Independent Environmental Review of the Beresford Reserve Brownfield Redevelopment Proposal </a:t>
            </a:r>
          </a:p>
        </p:txBody>
      </p:sp>
      <p:sp>
        <p:nvSpPr>
          <p:cNvPr id="3" name="Subtitle 2">
            <a:extLst>
              <a:ext uri="{FF2B5EF4-FFF2-40B4-BE49-F238E27FC236}">
                <a16:creationId xmlns:a16="http://schemas.microsoft.com/office/drawing/2014/main" id="{E062F57A-5484-A047-91DC-58C20672FFBC}"/>
              </a:ext>
            </a:extLst>
          </p:cNvPr>
          <p:cNvSpPr>
            <a:spLocks noGrp="1"/>
          </p:cNvSpPr>
          <p:nvPr>
            <p:ph type="subTitle" idx="1"/>
          </p:nvPr>
        </p:nvSpPr>
        <p:spPr>
          <a:xfrm>
            <a:off x="1524000" y="4174090"/>
            <a:ext cx="9144000" cy="2133599"/>
          </a:xfrm>
        </p:spPr>
        <p:txBody>
          <a:bodyPr>
            <a:normAutofit fontScale="85000" lnSpcReduction="20000"/>
          </a:bodyPr>
          <a:lstStyle/>
          <a:p>
            <a:r>
              <a:rPr lang="en-US" dirty="0"/>
              <a:t>Completed for the City of DeLand, Florida</a:t>
            </a:r>
          </a:p>
          <a:p>
            <a:endParaRPr lang="en-US" dirty="0"/>
          </a:p>
          <a:p>
            <a:r>
              <a:rPr lang="en-US" dirty="0"/>
              <a:t>By Pegeen Hanrahan, P.E., Community and Conservation Solutions, LLC</a:t>
            </a:r>
          </a:p>
          <a:p>
            <a:r>
              <a:rPr lang="en-US" dirty="0"/>
              <a:t>And Greg Self, P.G., Terra-Com Environmental Consulting, Inc.</a:t>
            </a:r>
          </a:p>
          <a:p>
            <a:endParaRPr lang="en-US" dirty="0"/>
          </a:p>
          <a:p>
            <a:r>
              <a:rPr lang="en-US" dirty="0"/>
              <a:t>January 31, 2022</a:t>
            </a:r>
          </a:p>
        </p:txBody>
      </p:sp>
    </p:spTree>
    <p:extLst>
      <p:ext uri="{BB962C8B-B14F-4D97-AF65-F5344CB8AC3E}">
        <p14:creationId xmlns:p14="http://schemas.microsoft.com/office/powerpoint/2010/main" val="10573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47D9-3ADA-4B42-939E-DEA188242DBE}"/>
              </a:ext>
            </a:extLst>
          </p:cNvPr>
          <p:cNvSpPr>
            <a:spLocks noGrp="1"/>
          </p:cNvSpPr>
          <p:nvPr>
            <p:ph type="title"/>
          </p:nvPr>
        </p:nvSpPr>
        <p:spPr>
          <a:xfrm>
            <a:off x="192129" y="103956"/>
            <a:ext cx="5903871" cy="1610665"/>
          </a:xfrm>
        </p:spPr>
        <p:txBody>
          <a:bodyPr>
            <a:normAutofit fontScale="90000"/>
          </a:bodyPr>
          <a:lstStyle/>
          <a:p>
            <a:r>
              <a:rPr lang="en-US" sz="2800" dirty="0">
                <a:solidFill>
                  <a:schemeClr val="accent2"/>
                </a:solidFill>
              </a:rPr>
              <a:t>Citizen Input is Valuable, Legitimate Concerns Have been Identified and Should </a:t>
            </a:r>
            <a:br>
              <a:rPr lang="en-US" sz="2800" dirty="0">
                <a:solidFill>
                  <a:schemeClr val="accent2"/>
                </a:solidFill>
              </a:rPr>
            </a:br>
            <a:r>
              <a:rPr lang="en-US" sz="2800" dirty="0">
                <a:solidFill>
                  <a:schemeClr val="accent2"/>
                </a:solidFill>
              </a:rPr>
              <a:t>Be Addressed Regardless of Site Use</a:t>
            </a:r>
          </a:p>
        </p:txBody>
      </p:sp>
      <p:sp>
        <p:nvSpPr>
          <p:cNvPr id="3" name="Content Placeholder 2">
            <a:extLst>
              <a:ext uri="{FF2B5EF4-FFF2-40B4-BE49-F238E27FC236}">
                <a16:creationId xmlns:a16="http://schemas.microsoft.com/office/drawing/2014/main" id="{C8EB4DCD-3A88-3346-9EB5-F9F0C0DC06B1}"/>
              </a:ext>
            </a:extLst>
          </p:cNvPr>
          <p:cNvSpPr>
            <a:spLocks noGrp="1"/>
          </p:cNvSpPr>
          <p:nvPr>
            <p:ph idx="1"/>
          </p:nvPr>
        </p:nvSpPr>
        <p:spPr>
          <a:xfrm>
            <a:off x="302050" y="1597655"/>
            <a:ext cx="4781988" cy="4351338"/>
          </a:xfrm>
        </p:spPr>
        <p:txBody>
          <a:bodyPr>
            <a:normAutofit/>
          </a:bodyPr>
          <a:lstStyle/>
          <a:p>
            <a:r>
              <a:rPr lang="en-US" sz="1800" dirty="0"/>
              <a:t>Having reviewed much of the citizen testimony, met with contractors for the applicant and some representatives expressing community concerns, it is important to acknowledge the benefit of having many eyes on the site and the process.    It speaks well of the City, the community and the applicant that there is a lot of work and thought going into the decision-making. </a:t>
            </a:r>
          </a:p>
          <a:p>
            <a:r>
              <a:rPr lang="en-US" sz="1800" dirty="0"/>
              <a:t>Examples of Legitimate Issues:   Concerns about dust control/contaminant pathways during construction;  Concerns about unknowns associated with former dump area;  Concerns about health effects of contaminants; Identification of gopher tortoises and other species onsite.</a:t>
            </a:r>
          </a:p>
        </p:txBody>
      </p:sp>
      <p:pic>
        <p:nvPicPr>
          <p:cNvPr id="6" name="Picture 5" descr="A bird walking on the ground&#10;&#10;Description automatically generated with low confidence">
            <a:extLst>
              <a:ext uri="{FF2B5EF4-FFF2-40B4-BE49-F238E27FC236}">
                <a16:creationId xmlns:a16="http://schemas.microsoft.com/office/drawing/2014/main" id="{482527B3-C432-1C46-8215-972E18A88F14}"/>
              </a:ext>
            </a:extLst>
          </p:cNvPr>
          <p:cNvPicPr>
            <a:picLocks noChangeAspect="1"/>
          </p:cNvPicPr>
          <p:nvPr/>
        </p:nvPicPr>
        <p:blipFill rotWithShape="1">
          <a:blip r:embed="rId2"/>
          <a:srcRect t="17004" r="-1" b="1248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8" name="Picture 7" descr="A bird on the side of a road&#10;&#10;Description automatically generated with low confidence">
            <a:extLst>
              <a:ext uri="{FF2B5EF4-FFF2-40B4-BE49-F238E27FC236}">
                <a16:creationId xmlns:a16="http://schemas.microsoft.com/office/drawing/2014/main" id="{2D65CD22-790C-9749-AA8E-A11D9964E8F6}"/>
              </a:ext>
            </a:extLst>
          </p:cNvPr>
          <p:cNvPicPr>
            <a:picLocks noChangeAspect="1"/>
          </p:cNvPicPr>
          <p:nvPr/>
        </p:nvPicPr>
        <p:blipFill rotWithShape="1">
          <a:blip r:embed="rId3"/>
          <a:srcRect l="25283" r="13289"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8">
            <a:extLst>
              <a:ext uri="{FF2B5EF4-FFF2-40B4-BE49-F238E27FC236}">
                <a16:creationId xmlns:a16="http://schemas.microsoft.com/office/drawing/2014/main" id="{30CF4B8E-9A88-9D46-BAD0-46C5A438C259}"/>
              </a:ext>
            </a:extLst>
          </p:cNvPr>
          <p:cNvSpPr txBox="1"/>
          <p:nvPr/>
        </p:nvSpPr>
        <p:spPr>
          <a:xfrm>
            <a:off x="628650" y="6189024"/>
            <a:ext cx="7864137" cy="646331"/>
          </a:xfrm>
          <a:prstGeom prst="rect">
            <a:avLst/>
          </a:prstGeom>
          <a:noFill/>
        </p:spPr>
        <p:txBody>
          <a:bodyPr wrap="square" rtlCol="0">
            <a:spAutoFit/>
          </a:bodyPr>
          <a:lstStyle/>
          <a:p>
            <a:r>
              <a:rPr lang="en-US" dirty="0"/>
              <a:t>Images of Gopher Tortoise and Sandhill Crane onsite provided by </a:t>
            </a:r>
          </a:p>
          <a:p>
            <a:r>
              <a:rPr lang="en-US" dirty="0"/>
              <a:t>Martha Shaw-Sylvester </a:t>
            </a:r>
          </a:p>
        </p:txBody>
      </p:sp>
    </p:spTree>
    <p:extLst>
      <p:ext uri="{BB962C8B-B14F-4D97-AF65-F5344CB8AC3E}">
        <p14:creationId xmlns:p14="http://schemas.microsoft.com/office/powerpoint/2010/main" val="57331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B250-F61F-4A40-BB5C-C6DB805A2AFE}"/>
              </a:ext>
            </a:extLst>
          </p:cNvPr>
          <p:cNvSpPr>
            <a:spLocks noGrp="1"/>
          </p:cNvSpPr>
          <p:nvPr>
            <p:ph type="title"/>
          </p:nvPr>
        </p:nvSpPr>
        <p:spPr>
          <a:xfrm>
            <a:off x="838200" y="136525"/>
            <a:ext cx="10515600" cy="777875"/>
          </a:xfrm>
        </p:spPr>
        <p:txBody>
          <a:bodyPr/>
          <a:lstStyle/>
          <a:p>
            <a:r>
              <a:rPr lang="en-US" dirty="0">
                <a:solidFill>
                  <a:schemeClr val="accent2"/>
                </a:solidFill>
              </a:rPr>
              <a:t>Recommendations/Conclusions</a:t>
            </a:r>
          </a:p>
        </p:txBody>
      </p:sp>
      <p:sp>
        <p:nvSpPr>
          <p:cNvPr id="3" name="Content Placeholder 2">
            <a:extLst>
              <a:ext uri="{FF2B5EF4-FFF2-40B4-BE49-F238E27FC236}">
                <a16:creationId xmlns:a16="http://schemas.microsoft.com/office/drawing/2014/main" id="{0DCD1828-3695-8742-868B-3385F95F75E8}"/>
              </a:ext>
            </a:extLst>
          </p:cNvPr>
          <p:cNvSpPr>
            <a:spLocks noGrp="1"/>
          </p:cNvSpPr>
          <p:nvPr>
            <p:ph idx="1"/>
          </p:nvPr>
        </p:nvSpPr>
        <p:spPr>
          <a:xfrm>
            <a:off x="255270" y="994411"/>
            <a:ext cx="11681460" cy="5417819"/>
          </a:xfrm>
        </p:spPr>
        <p:txBody>
          <a:bodyPr>
            <a:normAutofit fontScale="55000" lnSpcReduction="20000"/>
          </a:bodyPr>
          <a:lstStyle/>
          <a:p>
            <a:pPr marL="514350" indent="-514350">
              <a:buFont typeface="+mj-lt"/>
              <a:buAutoNum type="arabicPeriod"/>
            </a:pPr>
            <a:r>
              <a:rPr lang="en-US" sz="3200" dirty="0"/>
              <a:t>Request that FDEP require installation of at least one Floridan Aquifer test well onsite, and at least one sentinel well between this site and the public wellfield.  These should be completed at the same interval as the municipal wells and constructed to minimize opportunity for cross contamination. </a:t>
            </a:r>
          </a:p>
          <a:p>
            <a:pPr marL="514350" indent="-514350">
              <a:buFont typeface="+mj-lt"/>
              <a:buAutoNum type="arabicPeriod"/>
            </a:pPr>
            <a:r>
              <a:rPr lang="en-US" sz="3200" dirty="0"/>
              <a:t>Require site controls during remedial action and excavation that minimize opportunity for airborne exposure.</a:t>
            </a:r>
          </a:p>
          <a:p>
            <a:pPr marL="514350" indent="-514350">
              <a:buFont typeface="+mj-lt"/>
              <a:buAutoNum type="arabicPeriod"/>
            </a:pPr>
            <a:r>
              <a:rPr lang="en-US" sz="3200" dirty="0"/>
              <a:t>Prohibit mixing of soil as a method to reduce average contaminant levels.</a:t>
            </a:r>
          </a:p>
          <a:p>
            <a:pPr marL="514350" indent="-514350">
              <a:buFont typeface="+mj-lt"/>
              <a:buAutoNum type="arabicPeriod"/>
            </a:pPr>
            <a:r>
              <a:rPr lang="en-US" sz="3200" dirty="0"/>
              <a:t>Require clean fill, that has been tested at the source per FDEP guidelines, in the top two feet within residential areas that are not capped with FDEP-approved engineering controls such as asphalt, concrete or buildings.</a:t>
            </a:r>
          </a:p>
          <a:p>
            <a:pPr marL="514350" indent="-514350">
              <a:buFont typeface="+mj-lt"/>
              <a:buAutoNum type="arabicPeriod"/>
            </a:pPr>
            <a:r>
              <a:rPr lang="en-US" sz="3200" dirty="0"/>
              <a:t>Remain flexible in the site plan and location of onsite features, uses and amenities so that areas that should not have residential development may be freely designated by FDEP.</a:t>
            </a:r>
          </a:p>
          <a:p>
            <a:pPr marL="514350" indent="-514350">
              <a:buFont typeface="+mj-lt"/>
              <a:buAutoNum type="arabicPeriod"/>
            </a:pPr>
            <a:r>
              <a:rPr lang="en-US" sz="3200" dirty="0"/>
              <a:t>FDEP will require additional research and testing of onsite conditions for both the golf course areas and the former dump prior to finalizing the remedial action plan.  </a:t>
            </a:r>
          </a:p>
          <a:p>
            <a:pPr marL="514350" indent="-514350">
              <a:buFont typeface="+mj-lt"/>
              <a:buAutoNum type="arabicPeriod"/>
            </a:pPr>
            <a:r>
              <a:rPr lang="en-US" sz="3200" dirty="0"/>
              <a:t>The brownfield status of the site does not prohibit changing zoning on this site from its existing residential use to a Planned Development with residential and recreational uses.   Under ideal circumstances it would be helpful to have the site fully characterized and the remedial action plan completed prior to zoning, but FDEP retains the ability to limit development in some areas or for some uses if warranted.   Were the developer to abandon the project, remediation would be delayed and a new party to complete it would need to be found.   Residential use will require higher cleanup standards than recreational, commercial or industrial would. </a:t>
            </a:r>
          </a:p>
          <a:p>
            <a:pPr marL="514350" indent="-514350">
              <a:buFont typeface="+mj-lt"/>
              <a:buAutoNum type="arabicPeriod"/>
            </a:pPr>
            <a:r>
              <a:rPr lang="en-US" sz="3200" dirty="0"/>
              <a:t>Consider appointing a site-specific Brownfield Committee of residents, business owners and others with specific interests and expertise to guide oversight of this project on behalf of the city.</a:t>
            </a:r>
          </a:p>
          <a:p>
            <a:pPr marL="514350" indent="-514350">
              <a:buFont typeface="+mj-lt"/>
              <a:buAutoNum type="arabicPeriod"/>
            </a:pPr>
            <a:r>
              <a:rPr lang="en-US" sz="3200" dirty="0"/>
              <a:t>Regardless of tonight’s outcome, as a proactive and precautionary step the City should request that the County Public Health Department offer water quality testing for any private drinking water wells in the immediate area.</a:t>
            </a:r>
          </a:p>
          <a:p>
            <a:pPr marL="0" indent="0">
              <a:buNone/>
            </a:pPr>
            <a:endParaRPr lang="en-US" sz="3200" dirty="0"/>
          </a:p>
          <a:p>
            <a:pPr marL="0" indent="0">
              <a:buNone/>
            </a:pPr>
            <a:endParaRPr lang="en-US" sz="3200" dirty="0"/>
          </a:p>
          <a:p>
            <a:pPr marL="0" indent="0">
              <a:buNone/>
            </a:pPr>
            <a:endParaRPr lang="en-US" dirty="0"/>
          </a:p>
          <a:p>
            <a:endParaRPr lang="en-US" dirty="0"/>
          </a:p>
        </p:txBody>
      </p:sp>
    </p:spTree>
    <p:extLst>
      <p:ext uri="{BB962C8B-B14F-4D97-AF65-F5344CB8AC3E}">
        <p14:creationId xmlns:p14="http://schemas.microsoft.com/office/powerpoint/2010/main" val="87802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91CDACA-7893-8740-B0C5-0723D371078D}"/>
              </a:ext>
            </a:extLst>
          </p:cNvPr>
          <p:cNvSpPr>
            <a:spLocks noGrp="1"/>
          </p:cNvSpPr>
          <p:nvPr>
            <p:ph type="title"/>
          </p:nvPr>
        </p:nvSpPr>
        <p:spPr>
          <a:xfrm>
            <a:off x="838200" y="556995"/>
            <a:ext cx="10515600" cy="1133693"/>
          </a:xfrm>
        </p:spPr>
        <p:txBody>
          <a:bodyPr>
            <a:normAutofit/>
          </a:bodyPr>
          <a:lstStyle/>
          <a:p>
            <a:r>
              <a:rPr lang="en-US" sz="3600" dirty="0">
                <a:solidFill>
                  <a:schemeClr val="accent2"/>
                </a:solidFill>
              </a:rPr>
              <a:t>This Brownfield Redevelopment Proposal has Multiple Decisionmakers</a:t>
            </a:r>
          </a:p>
        </p:txBody>
      </p:sp>
      <p:graphicFrame>
        <p:nvGraphicFramePr>
          <p:cNvPr id="5" name="Content Placeholder 3">
            <a:extLst>
              <a:ext uri="{FF2B5EF4-FFF2-40B4-BE49-F238E27FC236}">
                <a16:creationId xmlns:a16="http://schemas.microsoft.com/office/drawing/2014/main" id="{635D0939-DCF3-654B-9282-1CCE227C7C3F}"/>
              </a:ext>
            </a:extLst>
          </p:cNvPr>
          <p:cNvGraphicFramePr>
            <a:graphicFrameLocks noGrp="1"/>
          </p:cNvGraphicFramePr>
          <p:nvPr>
            <p:ph idx="1"/>
            <p:extLst>
              <p:ext uri="{D42A27DB-BD31-4B8C-83A1-F6EECF244321}">
                <p14:modId xmlns:p14="http://schemas.microsoft.com/office/powerpoint/2010/main" val="2608567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9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79841406-57CE-5D41-9A7A-B4B855825136}"/>
              </a:ext>
            </a:extLst>
          </p:cNvPr>
          <p:cNvPicPr>
            <a:picLocks noGrp="1" noChangeAspect="1"/>
          </p:cNvPicPr>
          <p:nvPr>
            <p:ph idx="1"/>
          </p:nvPr>
        </p:nvPicPr>
        <p:blipFill>
          <a:blip r:embed="rId2"/>
          <a:stretch>
            <a:fillRect/>
          </a:stretch>
        </p:blipFill>
        <p:spPr>
          <a:xfrm>
            <a:off x="6460435" y="0"/>
            <a:ext cx="5731566" cy="6884764"/>
          </a:xfrm>
          <a:prstGeom prst="rect">
            <a:avLst/>
          </a:prstGeom>
        </p:spPr>
      </p:pic>
      <p:sp>
        <p:nvSpPr>
          <p:cNvPr id="8" name="TextBox 7">
            <a:extLst>
              <a:ext uri="{FF2B5EF4-FFF2-40B4-BE49-F238E27FC236}">
                <a16:creationId xmlns:a16="http://schemas.microsoft.com/office/drawing/2014/main" id="{541A0CB6-E4B1-C24D-9816-F2E8DBE1D012}"/>
              </a:ext>
            </a:extLst>
          </p:cNvPr>
          <p:cNvSpPr txBox="1"/>
          <p:nvPr/>
        </p:nvSpPr>
        <p:spPr>
          <a:xfrm>
            <a:off x="258417" y="243512"/>
            <a:ext cx="5625548" cy="6370975"/>
          </a:xfrm>
          <a:prstGeom prst="rect">
            <a:avLst/>
          </a:prstGeom>
          <a:noFill/>
        </p:spPr>
        <p:txBody>
          <a:bodyPr wrap="square" rtlCol="0">
            <a:spAutoFit/>
          </a:bodyPr>
          <a:lstStyle/>
          <a:p>
            <a:r>
              <a:rPr lang="en-US" sz="2400" dirty="0"/>
              <a:t>Florida Department of Environmental Protection (FDEP) is responsible for administering the Florida Brownfields Program, including overseeing the investigation of the site conditions and remedial action.    FDEP has the capacity to restrict the uses allowed on different parts of a site.   Local governments and citizens have the right to access any public records associated with site work and cleanup and have the right to seek to ensure that the remedial actions are protective of human health and the environment.    Residential development and the relative proximity of the city’s public water supply will likely drive the site investigation and remedial action for this site.   </a:t>
            </a:r>
          </a:p>
        </p:txBody>
      </p:sp>
    </p:spTree>
    <p:extLst>
      <p:ext uri="{BB962C8B-B14F-4D97-AF65-F5344CB8AC3E}">
        <p14:creationId xmlns:p14="http://schemas.microsoft.com/office/powerpoint/2010/main" val="82073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A5E3-FA83-3047-BA37-13343BDC0DAA}"/>
              </a:ext>
            </a:extLst>
          </p:cNvPr>
          <p:cNvSpPr>
            <a:spLocks noGrp="1"/>
          </p:cNvSpPr>
          <p:nvPr>
            <p:ph type="title"/>
          </p:nvPr>
        </p:nvSpPr>
        <p:spPr>
          <a:xfrm>
            <a:off x="251460" y="205105"/>
            <a:ext cx="11102340" cy="1325563"/>
          </a:xfrm>
        </p:spPr>
        <p:txBody>
          <a:bodyPr>
            <a:normAutofit fontScale="90000"/>
          </a:bodyPr>
          <a:lstStyle/>
          <a:p>
            <a:r>
              <a:rPr lang="en-US" dirty="0">
                <a:solidFill>
                  <a:schemeClr val="accent2"/>
                </a:solidFill>
              </a:rPr>
              <a:t>We are very early in the Brownfield Process, but Residential Site Use Will drive Cleanup Target Levels</a:t>
            </a:r>
          </a:p>
        </p:txBody>
      </p:sp>
      <p:sp>
        <p:nvSpPr>
          <p:cNvPr id="3" name="Content Placeholder 2">
            <a:extLst>
              <a:ext uri="{FF2B5EF4-FFF2-40B4-BE49-F238E27FC236}">
                <a16:creationId xmlns:a16="http://schemas.microsoft.com/office/drawing/2014/main" id="{4B8824B7-35D1-E34A-AF9E-5F7A356785AE}"/>
              </a:ext>
            </a:extLst>
          </p:cNvPr>
          <p:cNvSpPr>
            <a:spLocks noGrp="1"/>
          </p:cNvSpPr>
          <p:nvPr>
            <p:ph idx="1"/>
          </p:nvPr>
        </p:nvSpPr>
        <p:spPr>
          <a:xfrm>
            <a:off x="415290" y="1644968"/>
            <a:ext cx="10515600" cy="5121592"/>
          </a:xfrm>
        </p:spPr>
        <p:txBody>
          <a:bodyPr>
            <a:normAutofit fontScale="92500" lnSpcReduction="10000"/>
          </a:bodyPr>
          <a:lstStyle/>
          <a:p>
            <a:r>
              <a:rPr lang="en-US" dirty="0"/>
              <a:t>Site specific cleanup target levels are determined by FDEP after full site evaluation, taking into consideration the ultimate use of the land. Residential use requires the highest cleanup standards. </a:t>
            </a:r>
          </a:p>
          <a:p>
            <a:r>
              <a:rPr lang="en-US" dirty="0"/>
              <a:t>Remaining steps in the process include (at a minimum):</a:t>
            </a:r>
          </a:p>
          <a:p>
            <a:pPr marL="514350" indent="-514350">
              <a:buAutoNum type="arabicPeriod"/>
            </a:pPr>
            <a:r>
              <a:rPr lang="en-US" dirty="0"/>
              <a:t>Review/comment by FDEP of 12/27/21 Site Assessment Report (within 60 days of receipt)</a:t>
            </a:r>
          </a:p>
          <a:p>
            <a:pPr marL="514350" indent="-514350">
              <a:buAutoNum type="arabicPeriod"/>
            </a:pPr>
            <a:r>
              <a:rPr lang="en-US" dirty="0"/>
              <a:t>Remedial Action Plan (within 90 days of approval of SAR)</a:t>
            </a:r>
          </a:p>
          <a:p>
            <a:pPr marL="514350" indent="-514350">
              <a:buAutoNum type="arabicPeriod"/>
            </a:pPr>
            <a:r>
              <a:rPr lang="en-US" dirty="0"/>
              <a:t>Initiation of Operation of Active Remedial Action (within 120 days of RAP approval</a:t>
            </a:r>
          </a:p>
          <a:p>
            <a:pPr marL="514350" indent="-514350">
              <a:buAutoNum type="arabicPeriod"/>
            </a:pPr>
            <a:r>
              <a:rPr lang="en-US" dirty="0"/>
              <a:t>Post Active Remediation Monitoring Plan </a:t>
            </a:r>
          </a:p>
          <a:p>
            <a:pPr marL="514350" indent="-514350">
              <a:buAutoNum type="arabicPeriod"/>
            </a:pPr>
            <a:r>
              <a:rPr lang="en-US" dirty="0"/>
              <a:t>Site Rehabilitation  Completion Order (when conditions met)</a:t>
            </a:r>
          </a:p>
          <a:p>
            <a:pPr marL="0" indent="0">
              <a:buNone/>
            </a:pPr>
            <a:r>
              <a:rPr lang="en-US" dirty="0">
                <a:solidFill>
                  <a:schemeClr val="accent2"/>
                </a:solidFill>
              </a:rPr>
              <a:t>This is all open to public review, city may provide input, Brownfields Committee must be provided copies, and given the opportunity for input.</a:t>
            </a:r>
          </a:p>
          <a:p>
            <a:pPr marL="514350" indent="-514350">
              <a:buAutoNum type="arabicPeriod"/>
            </a:pPr>
            <a:endParaRPr lang="en-US" dirty="0"/>
          </a:p>
        </p:txBody>
      </p:sp>
    </p:spTree>
    <p:extLst>
      <p:ext uri="{BB962C8B-B14F-4D97-AF65-F5344CB8AC3E}">
        <p14:creationId xmlns:p14="http://schemas.microsoft.com/office/powerpoint/2010/main" val="36481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0589-60A0-0043-A40A-ABFCBA35D1CE}"/>
              </a:ext>
            </a:extLst>
          </p:cNvPr>
          <p:cNvSpPr>
            <a:spLocks noGrp="1"/>
          </p:cNvSpPr>
          <p:nvPr>
            <p:ph type="title"/>
          </p:nvPr>
        </p:nvSpPr>
        <p:spPr>
          <a:xfrm>
            <a:off x="681990" y="353695"/>
            <a:ext cx="10828020" cy="1325563"/>
          </a:xfrm>
        </p:spPr>
        <p:txBody>
          <a:bodyPr/>
          <a:lstStyle/>
          <a:p>
            <a:r>
              <a:rPr lang="en-US" dirty="0">
                <a:solidFill>
                  <a:schemeClr val="accent2"/>
                </a:solidFill>
              </a:rPr>
              <a:t>Brownfield Cleanups Address Long-term Problems</a:t>
            </a:r>
          </a:p>
        </p:txBody>
      </p:sp>
      <p:sp>
        <p:nvSpPr>
          <p:cNvPr id="3" name="Content Placeholder 2">
            <a:extLst>
              <a:ext uri="{FF2B5EF4-FFF2-40B4-BE49-F238E27FC236}">
                <a16:creationId xmlns:a16="http://schemas.microsoft.com/office/drawing/2014/main" id="{5BC8BBB2-4121-AF45-8FC2-9A545474A15E}"/>
              </a:ext>
            </a:extLst>
          </p:cNvPr>
          <p:cNvSpPr>
            <a:spLocks noGrp="1"/>
          </p:cNvSpPr>
          <p:nvPr>
            <p:ph idx="1"/>
          </p:nvPr>
        </p:nvSpPr>
        <p:spPr>
          <a:xfrm>
            <a:off x="838200" y="2019935"/>
            <a:ext cx="10515600" cy="4351338"/>
          </a:xfrm>
        </p:spPr>
        <p:txBody>
          <a:bodyPr>
            <a:normAutofit fontScale="92500" lnSpcReduction="20000"/>
          </a:bodyPr>
          <a:lstStyle/>
          <a:p>
            <a:pPr marL="0" indent="0">
              <a:buNone/>
            </a:pPr>
            <a:r>
              <a:rPr lang="en-US" dirty="0"/>
              <a:t>The Brownfield Program provides a system for voluntary cleanup to put a site back into a condition appropriate to its desired use.  The intent is to allow a party that did not create or contribute to the contamination to remediate it.   The developer/owner are not otherwise responsible for site cleanup, can terminate the Brownfield Site Rehabilitation Agreement, or could transfer the BSRA.   </a:t>
            </a:r>
          </a:p>
          <a:p>
            <a:pPr marL="0" indent="0">
              <a:buNone/>
            </a:pPr>
            <a:endParaRPr lang="en-US" dirty="0"/>
          </a:p>
          <a:p>
            <a:pPr marL="0" indent="0">
              <a:buNone/>
            </a:pPr>
            <a:r>
              <a:rPr lang="en-US" dirty="0"/>
              <a:t>There is a benefit to the community that a private party has come forward to both investigate the extent of contamination and remediate it to a safe end point.    </a:t>
            </a:r>
          </a:p>
          <a:p>
            <a:pPr marL="0" indent="0">
              <a:buNone/>
            </a:pPr>
            <a:endParaRPr lang="en-US" dirty="0"/>
          </a:p>
          <a:p>
            <a:pPr marL="0" indent="0">
              <a:buNone/>
            </a:pPr>
            <a:r>
              <a:rPr lang="en-US" dirty="0"/>
              <a:t>FDEP has authority to restrict some uses and location of features onsite as part of its review and approval of the Remedial Action Plan.  </a:t>
            </a:r>
          </a:p>
        </p:txBody>
      </p:sp>
    </p:spTree>
    <p:extLst>
      <p:ext uri="{BB962C8B-B14F-4D97-AF65-F5344CB8AC3E}">
        <p14:creationId xmlns:p14="http://schemas.microsoft.com/office/powerpoint/2010/main" val="389224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8CE8-6E6B-334E-BE17-BC112C5B8B50}"/>
              </a:ext>
            </a:extLst>
          </p:cNvPr>
          <p:cNvSpPr>
            <a:spLocks noGrp="1"/>
          </p:cNvSpPr>
          <p:nvPr>
            <p:ph type="title"/>
          </p:nvPr>
        </p:nvSpPr>
        <p:spPr>
          <a:xfrm>
            <a:off x="927653" y="2766218"/>
            <a:ext cx="5403574" cy="1325563"/>
          </a:xfrm>
        </p:spPr>
        <p:txBody>
          <a:bodyPr>
            <a:noAutofit/>
          </a:bodyPr>
          <a:lstStyle/>
          <a:p>
            <a:r>
              <a:rPr lang="en-US" sz="5400" dirty="0"/>
              <a:t>Example of Brownfield Site Land Use Restrictions in DeLand from Florida Department of Environmental Protection </a:t>
            </a:r>
          </a:p>
        </p:txBody>
      </p:sp>
      <p:pic>
        <p:nvPicPr>
          <p:cNvPr id="5" name="Content Placeholder 4" descr="Map&#10;&#10;Description automatically generated">
            <a:extLst>
              <a:ext uri="{FF2B5EF4-FFF2-40B4-BE49-F238E27FC236}">
                <a16:creationId xmlns:a16="http://schemas.microsoft.com/office/drawing/2014/main" id="{DBEEB7A1-BAFD-9D49-8A45-D9546E8C859A}"/>
              </a:ext>
            </a:extLst>
          </p:cNvPr>
          <p:cNvPicPr>
            <a:picLocks noGrp="1" noChangeAspect="1"/>
          </p:cNvPicPr>
          <p:nvPr>
            <p:ph idx="1"/>
          </p:nvPr>
        </p:nvPicPr>
        <p:blipFill>
          <a:blip r:embed="rId2"/>
          <a:stretch>
            <a:fillRect/>
          </a:stretch>
        </p:blipFill>
        <p:spPr>
          <a:xfrm>
            <a:off x="6937513" y="0"/>
            <a:ext cx="5254487" cy="6892880"/>
          </a:xfrm>
        </p:spPr>
      </p:pic>
    </p:spTree>
    <p:extLst>
      <p:ext uri="{BB962C8B-B14F-4D97-AF65-F5344CB8AC3E}">
        <p14:creationId xmlns:p14="http://schemas.microsoft.com/office/powerpoint/2010/main" val="75751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F1D9-10E2-D247-A16D-8E9639DEDC48}"/>
              </a:ext>
            </a:extLst>
          </p:cNvPr>
          <p:cNvSpPr>
            <a:spLocks noGrp="1"/>
          </p:cNvSpPr>
          <p:nvPr>
            <p:ph type="title"/>
          </p:nvPr>
        </p:nvSpPr>
        <p:spPr>
          <a:xfrm>
            <a:off x="735330" y="0"/>
            <a:ext cx="10515600" cy="1325563"/>
          </a:xfrm>
        </p:spPr>
        <p:txBody>
          <a:bodyPr/>
          <a:lstStyle/>
          <a:p>
            <a:r>
              <a:rPr lang="en-US" dirty="0">
                <a:solidFill>
                  <a:schemeClr val="accent2"/>
                </a:solidFill>
              </a:rPr>
              <a:t>Known Concerns</a:t>
            </a:r>
          </a:p>
        </p:txBody>
      </p:sp>
      <p:sp>
        <p:nvSpPr>
          <p:cNvPr id="3" name="Content Placeholder 2">
            <a:extLst>
              <a:ext uri="{FF2B5EF4-FFF2-40B4-BE49-F238E27FC236}">
                <a16:creationId xmlns:a16="http://schemas.microsoft.com/office/drawing/2014/main" id="{0797530F-76D2-8D40-9EB5-6DD297617A69}"/>
              </a:ext>
            </a:extLst>
          </p:cNvPr>
          <p:cNvSpPr>
            <a:spLocks noGrp="1"/>
          </p:cNvSpPr>
          <p:nvPr>
            <p:ph idx="1"/>
          </p:nvPr>
        </p:nvSpPr>
        <p:spPr>
          <a:xfrm>
            <a:off x="529590" y="1059814"/>
            <a:ext cx="10515600" cy="5260975"/>
          </a:xfrm>
        </p:spPr>
        <p:txBody>
          <a:bodyPr>
            <a:normAutofit fontScale="77500" lnSpcReduction="20000"/>
          </a:bodyPr>
          <a:lstStyle/>
          <a:p>
            <a:r>
              <a:rPr lang="en-US" dirty="0"/>
              <a:t>There should be additional test wells in both the surficial and Floridan Aquifer and also additional soil testing to fully assess the site conditions.</a:t>
            </a:r>
          </a:p>
          <a:p>
            <a:r>
              <a:rPr lang="en-US" dirty="0"/>
              <a:t>There is a potential for airborne contamination when the site is excavated, and other remedial action work occurs, so there should be explicit dust and site safety controls in place to protect workers and the community.</a:t>
            </a:r>
          </a:p>
          <a:p>
            <a:r>
              <a:rPr lang="en-US" dirty="0"/>
              <a:t>The main conditions that will drive the extent of cleanup are the plans for residential development (soil), and nearby private and municipal drinking water wells (groundwater).   There hasn’t yet been testing in nearby private wells as far as we are aware. </a:t>
            </a:r>
          </a:p>
          <a:p>
            <a:r>
              <a:rPr lang="en-US" dirty="0"/>
              <a:t>There is relatively little known about the dump area.  Onsite work indicates it was used primarily for construction and demolition debris disposal, but some citizen testimony indicates it may have been used for municipal or industrial waste.   There is likely more unknown about this part of the site than the golf course areas.   Many golf courses have been remediated and redeveloped successfully with similar contaminants onsite, including in Florida. </a:t>
            </a:r>
          </a:p>
          <a:p>
            <a:r>
              <a:rPr lang="en-US" dirty="0"/>
              <a:t>Citizens have provided evidence of gopher tortoises onsite.   The City will require an environmental assessment report for threatened and endangered species.  Florida Fish and Wildlife Conservation Commission permitting will be required if the presence of tortoises is verified. </a:t>
            </a:r>
          </a:p>
        </p:txBody>
      </p:sp>
    </p:spTree>
    <p:extLst>
      <p:ext uri="{BB962C8B-B14F-4D97-AF65-F5344CB8AC3E}">
        <p14:creationId xmlns:p14="http://schemas.microsoft.com/office/powerpoint/2010/main" val="369484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E85B15-7C83-7948-AB73-44B8FB448BA2}"/>
              </a:ext>
            </a:extLst>
          </p:cNvPr>
          <p:cNvPicPr>
            <a:picLocks noGrp="1" noChangeAspect="1"/>
          </p:cNvPicPr>
          <p:nvPr>
            <p:ph idx="1"/>
          </p:nvPr>
        </p:nvPicPr>
        <p:blipFill>
          <a:blip r:embed="rId2"/>
          <a:stretch>
            <a:fillRect/>
          </a:stretch>
        </p:blipFill>
        <p:spPr>
          <a:xfrm>
            <a:off x="157164" y="-587808"/>
            <a:ext cx="12201524" cy="9428451"/>
          </a:xfrm>
        </p:spPr>
      </p:pic>
    </p:spTree>
    <p:extLst>
      <p:ext uri="{BB962C8B-B14F-4D97-AF65-F5344CB8AC3E}">
        <p14:creationId xmlns:p14="http://schemas.microsoft.com/office/powerpoint/2010/main" val="164147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43FC7-BFD9-41EE-BF6B-BC1908ED21C5}"/>
              </a:ext>
            </a:extLst>
          </p:cNvPr>
          <p:cNvPicPr>
            <a:picLocks noChangeAspect="1"/>
          </p:cNvPicPr>
          <p:nvPr/>
        </p:nvPicPr>
        <p:blipFill>
          <a:blip r:embed="rId2"/>
          <a:stretch>
            <a:fillRect/>
          </a:stretch>
        </p:blipFill>
        <p:spPr>
          <a:xfrm>
            <a:off x="2133732" y="0"/>
            <a:ext cx="7924535" cy="6858000"/>
          </a:xfrm>
          <a:prstGeom prst="rect">
            <a:avLst/>
          </a:prstGeom>
        </p:spPr>
      </p:pic>
      <p:sp>
        <p:nvSpPr>
          <p:cNvPr id="5" name="Oval 4">
            <a:extLst>
              <a:ext uri="{FF2B5EF4-FFF2-40B4-BE49-F238E27FC236}">
                <a16:creationId xmlns:a16="http://schemas.microsoft.com/office/drawing/2014/main" id="{2753FF86-003E-41D4-A6AC-9A63AAAE915B}"/>
              </a:ext>
            </a:extLst>
          </p:cNvPr>
          <p:cNvSpPr/>
          <p:nvPr/>
        </p:nvSpPr>
        <p:spPr>
          <a:xfrm>
            <a:off x="7981293" y="5789886"/>
            <a:ext cx="102476" cy="13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2988BF-BA06-4ACA-8C23-5ED1FAB48B77}"/>
              </a:ext>
            </a:extLst>
          </p:cNvPr>
          <p:cNvSpPr/>
          <p:nvPr/>
        </p:nvSpPr>
        <p:spPr>
          <a:xfrm>
            <a:off x="4225188" y="337878"/>
            <a:ext cx="102476" cy="13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6B51C6-B869-4297-8580-D11C058C8B8B}"/>
              </a:ext>
            </a:extLst>
          </p:cNvPr>
          <p:cNvSpPr txBox="1"/>
          <p:nvPr/>
        </p:nvSpPr>
        <p:spPr>
          <a:xfrm>
            <a:off x="8505825" y="5400675"/>
            <a:ext cx="1577355" cy="923330"/>
          </a:xfrm>
          <a:prstGeom prst="rect">
            <a:avLst/>
          </a:prstGeom>
          <a:solidFill>
            <a:srgbClr val="FF0000"/>
          </a:solidFill>
        </p:spPr>
        <p:txBody>
          <a:bodyPr wrap="none" rtlCol="0">
            <a:spAutoFit/>
          </a:bodyPr>
          <a:lstStyle/>
          <a:p>
            <a:pPr algn="ctr"/>
            <a:r>
              <a:rPr lang="en-US" dirty="0"/>
              <a:t>Water Plant #9</a:t>
            </a:r>
          </a:p>
          <a:p>
            <a:pPr algn="ctr"/>
            <a:r>
              <a:rPr lang="en-US" dirty="0"/>
              <a:t>Well 14 320’</a:t>
            </a:r>
          </a:p>
          <a:p>
            <a:pPr algn="ctr"/>
            <a:r>
              <a:rPr lang="en-US" dirty="0"/>
              <a:t>Well 15 320’</a:t>
            </a:r>
          </a:p>
        </p:txBody>
      </p:sp>
      <p:sp>
        <p:nvSpPr>
          <p:cNvPr id="8" name="TextBox 7">
            <a:extLst>
              <a:ext uri="{FF2B5EF4-FFF2-40B4-BE49-F238E27FC236}">
                <a16:creationId xmlns:a16="http://schemas.microsoft.com/office/drawing/2014/main" id="{EFD21872-21E0-499B-BE12-63891EB4123E}"/>
              </a:ext>
            </a:extLst>
          </p:cNvPr>
          <p:cNvSpPr txBox="1"/>
          <p:nvPr/>
        </p:nvSpPr>
        <p:spPr>
          <a:xfrm>
            <a:off x="2108819" y="128588"/>
            <a:ext cx="1577355" cy="646331"/>
          </a:xfrm>
          <a:prstGeom prst="rect">
            <a:avLst/>
          </a:prstGeom>
          <a:solidFill>
            <a:srgbClr val="FF0000"/>
          </a:solidFill>
        </p:spPr>
        <p:txBody>
          <a:bodyPr wrap="none" rtlCol="0">
            <a:spAutoFit/>
          </a:bodyPr>
          <a:lstStyle/>
          <a:p>
            <a:pPr algn="ctr"/>
            <a:r>
              <a:rPr lang="en-US" dirty="0"/>
              <a:t>Water Plant #4</a:t>
            </a:r>
          </a:p>
          <a:p>
            <a:pPr algn="ctr"/>
            <a:r>
              <a:rPr lang="en-US" dirty="0"/>
              <a:t>Well 6 350’</a:t>
            </a:r>
          </a:p>
        </p:txBody>
      </p:sp>
      <p:sp>
        <p:nvSpPr>
          <p:cNvPr id="9" name="Oval 8">
            <a:extLst>
              <a:ext uri="{FF2B5EF4-FFF2-40B4-BE49-F238E27FC236}">
                <a16:creationId xmlns:a16="http://schemas.microsoft.com/office/drawing/2014/main" id="{9A105AF1-8815-46AF-807A-A9BFD88FEBA3}"/>
              </a:ext>
            </a:extLst>
          </p:cNvPr>
          <p:cNvSpPr/>
          <p:nvPr/>
        </p:nvSpPr>
        <p:spPr>
          <a:xfrm>
            <a:off x="5257143" y="6561411"/>
            <a:ext cx="102476" cy="13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78D3458-D094-4A17-8831-DBB7A9AE31C9}"/>
              </a:ext>
            </a:extLst>
          </p:cNvPr>
          <p:cNvSpPr/>
          <p:nvPr/>
        </p:nvSpPr>
        <p:spPr>
          <a:xfrm>
            <a:off x="2846258" y="2932386"/>
            <a:ext cx="102476" cy="13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65EEF91-912F-41A6-B56F-DEEEF4605C26}"/>
              </a:ext>
            </a:extLst>
          </p:cNvPr>
          <p:cNvSpPr/>
          <p:nvPr/>
        </p:nvSpPr>
        <p:spPr>
          <a:xfrm>
            <a:off x="2828568" y="2653440"/>
            <a:ext cx="102476" cy="13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68D6840-B6B2-4724-BB2E-01B6969F4D13}"/>
              </a:ext>
            </a:extLst>
          </p:cNvPr>
          <p:cNvSpPr/>
          <p:nvPr/>
        </p:nvSpPr>
        <p:spPr>
          <a:xfrm>
            <a:off x="2828568" y="2420757"/>
            <a:ext cx="102476" cy="1300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B9FECA3-61C3-4866-B6F3-5E1830EBA55C}"/>
              </a:ext>
            </a:extLst>
          </p:cNvPr>
          <p:cNvSpPr txBox="1"/>
          <p:nvPr/>
        </p:nvSpPr>
        <p:spPr>
          <a:xfrm>
            <a:off x="422892" y="1291062"/>
            <a:ext cx="1577355" cy="646331"/>
          </a:xfrm>
          <a:prstGeom prst="rect">
            <a:avLst/>
          </a:prstGeom>
          <a:solidFill>
            <a:srgbClr val="FF0000"/>
          </a:solidFill>
        </p:spPr>
        <p:txBody>
          <a:bodyPr wrap="none" rtlCol="0">
            <a:spAutoFit/>
          </a:bodyPr>
          <a:lstStyle/>
          <a:p>
            <a:pPr algn="ctr"/>
            <a:r>
              <a:rPr lang="en-US" dirty="0"/>
              <a:t>Water Plant #6</a:t>
            </a:r>
          </a:p>
          <a:p>
            <a:pPr algn="ctr"/>
            <a:r>
              <a:rPr lang="en-US" dirty="0"/>
              <a:t>Well 10 325’</a:t>
            </a:r>
          </a:p>
        </p:txBody>
      </p:sp>
      <p:sp>
        <p:nvSpPr>
          <p:cNvPr id="14" name="TextBox 13">
            <a:extLst>
              <a:ext uri="{FF2B5EF4-FFF2-40B4-BE49-F238E27FC236}">
                <a16:creationId xmlns:a16="http://schemas.microsoft.com/office/drawing/2014/main" id="{DD164DA3-8096-4972-888D-5C01ED9EA92A}"/>
              </a:ext>
            </a:extLst>
          </p:cNvPr>
          <p:cNvSpPr txBox="1"/>
          <p:nvPr/>
        </p:nvSpPr>
        <p:spPr>
          <a:xfrm>
            <a:off x="422893" y="2609220"/>
            <a:ext cx="1577355" cy="646331"/>
          </a:xfrm>
          <a:prstGeom prst="rect">
            <a:avLst/>
          </a:prstGeom>
          <a:solidFill>
            <a:srgbClr val="FF0000"/>
          </a:solidFill>
        </p:spPr>
        <p:txBody>
          <a:bodyPr wrap="none" rtlCol="0">
            <a:spAutoFit/>
          </a:bodyPr>
          <a:lstStyle/>
          <a:p>
            <a:pPr algn="ctr"/>
            <a:r>
              <a:rPr lang="en-US" dirty="0"/>
              <a:t>Water Plant #5</a:t>
            </a:r>
          </a:p>
          <a:p>
            <a:pPr algn="ctr"/>
            <a:r>
              <a:rPr lang="en-US" dirty="0"/>
              <a:t>Well 9 325’</a:t>
            </a:r>
          </a:p>
        </p:txBody>
      </p:sp>
      <p:sp>
        <p:nvSpPr>
          <p:cNvPr id="15" name="TextBox 14">
            <a:extLst>
              <a:ext uri="{FF2B5EF4-FFF2-40B4-BE49-F238E27FC236}">
                <a16:creationId xmlns:a16="http://schemas.microsoft.com/office/drawing/2014/main" id="{DC573E84-3CF6-4F7D-B076-0AF568C9676B}"/>
              </a:ext>
            </a:extLst>
          </p:cNvPr>
          <p:cNvSpPr txBox="1"/>
          <p:nvPr/>
        </p:nvSpPr>
        <p:spPr>
          <a:xfrm>
            <a:off x="422894" y="3952875"/>
            <a:ext cx="1577355" cy="646331"/>
          </a:xfrm>
          <a:prstGeom prst="rect">
            <a:avLst/>
          </a:prstGeom>
          <a:solidFill>
            <a:srgbClr val="FF0000"/>
          </a:solidFill>
        </p:spPr>
        <p:txBody>
          <a:bodyPr wrap="none" rtlCol="0">
            <a:spAutoFit/>
          </a:bodyPr>
          <a:lstStyle/>
          <a:p>
            <a:pPr algn="ctr"/>
            <a:r>
              <a:rPr lang="en-US" dirty="0"/>
              <a:t>Water Plant #8</a:t>
            </a:r>
          </a:p>
          <a:p>
            <a:pPr algn="ctr"/>
            <a:r>
              <a:rPr lang="en-US" dirty="0"/>
              <a:t>Well 12 320’</a:t>
            </a:r>
          </a:p>
        </p:txBody>
      </p:sp>
      <p:sp>
        <p:nvSpPr>
          <p:cNvPr id="17" name="TextBox 16">
            <a:extLst>
              <a:ext uri="{FF2B5EF4-FFF2-40B4-BE49-F238E27FC236}">
                <a16:creationId xmlns:a16="http://schemas.microsoft.com/office/drawing/2014/main" id="{291E3C68-F2DA-49E0-A211-A1DE209A0F8B}"/>
              </a:ext>
            </a:extLst>
          </p:cNvPr>
          <p:cNvSpPr txBox="1"/>
          <p:nvPr/>
        </p:nvSpPr>
        <p:spPr>
          <a:xfrm>
            <a:off x="3147044" y="6045146"/>
            <a:ext cx="1577355" cy="646331"/>
          </a:xfrm>
          <a:prstGeom prst="rect">
            <a:avLst/>
          </a:prstGeom>
          <a:solidFill>
            <a:srgbClr val="FF0000"/>
          </a:solidFill>
        </p:spPr>
        <p:txBody>
          <a:bodyPr wrap="none" rtlCol="0">
            <a:spAutoFit/>
          </a:bodyPr>
          <a:lstStyle/>
          <a:p>
            <a:pPr algn="ctr"/>
            <a:r>
              <a:rPr lang="en-US" dirty="0"/>
              <a:t>Water Plant #7</a:t>
            </a:r>
          </a:p>
          <a:p>
            <a:pPr algn="ctr"/>
            <a:r>
              <a:rPr lang="en-US" dirty="0"/>
              <a:t>Well 21 325’</a:t>
            </a:r>
          </a:p>
        </p:txBody>
      </p:sp>
      <p:cxnSp>
        <p:nvCxnSpPr>
          <p:cNvPr id="19" name="Straight Arrow Connector 18">
            <a:extLst>
              <a:ext uri="{FF2B5EF4-FFF2-40B4-BE49-F238E27FC236}">
                <a16:creationId xmlns:a16="http://schemas.microsoft.com/office/drawing/2014/main" id="{73991D57-DFE8-426B-BCDB-04A7C41BD44C}"/>
              </a:ext>
            </a:extLst>
          </p:cNvPr>
          <p:cNvCxnSpPr/>
          <p:nvPr/>
        </p:nvCxnSpPr>
        <p:spPr>
          <a:xfrm>
            <a:off x="3724275" y="402911"/>
            <a:ext cx="50091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634512B-32C3-4F0A-AA8E-5AE78136DF06}"/>
              </a:ext>
            </a:extLst>
          </p:cNvPr>
          <p:cNvCxnSpPr>
            <a:cxnSpLocks/>
          </p:cNvCxnSpPr>
          <p:nvPr/>
        </p:nvCxnSpPr>
        <p:spPr>
          <a:xfrm>
            <a:off x="2066925" y="1831661"/>
            <a:ext cx="761643" cy="58909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84B8DB1-477A-4A27-B2F2-145BC4EEC47A}"/>
              </a:ext>
            </a:extLst>
          </p:cNvPr>
          <p:cNvCxnSpPr/>
          <p:nvPr/>
        </p:nvCxnSpPr>
        <p:spPr>
          <a:xfrm>
            <a:off x="2233612" y="2718473"/>
            <a:ext cx="50091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BAFA71-C23F-4301-A7B0-8939539C4FFD}"/>
              </a:ext>
            </a:extLst>
          </p:cNvPr>
          <p:cNvCxnSpPr>
            <a:cxnSpLocks/>
          </p:cNvCxnSpPr>
          <p:nvPr/>
        </p:nvCxnSpPr>
        <p:spPr>
          <a:xfrm flipV="1">
            <a:off x="2108819" y="3062452"/>
            <a:ext cx="719749" cy="9361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566419-E952-4AE4-A195-D6CD543085A6}"/>
              </a:ext>
            </a:extLst>
          </p:cNvPr>
          <p:cNvCxnSpPr/>
          <p:nvPr/>
        </p:nvCxnSpPr>
        <p:spPr>
          <a:xfrm>
            <a:off x="4724399" y="6626444"/>
            <a:ext cx="500913"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D94235-2A94-493D-BCF5-70D3A5D5C47F}"/>
              </a:ext>
            </a:extLst>
          </p:cNvPr>
          <p:cNvCxnSpPr>
            <a:cxnSpLocks/>
          </p:cNvCxnSpPr>
          <p:nvPr/>
        </p:nvCxnSpPr>
        <p:spPr>
          <a:xfrm flipH="1">
            <a:off x="8139113" y="5862340"/>
            <a:ext cx="47524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C9A66E5-351D-5944-8EFB-5423EE8130AC}"/>
              </a:ext>
            </a:extLst>
          </p:cNvPr>
          <p:cNvSpPr/>
          <p:nvPr/>
        </p:nvSpPr>
        <p:spPr>
          <a:xfrm>
            <a:off x="4103370" y="2609220"/>
            <a:ext cx="1153773" cy="110553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DC10CE-8099-AD49-ADE9-231A33630FBA}"/>
              </a:ext>
            </a:extLst>
          </p:cNvPr>
          <p:cNvSpPr txBox="1"/>
          <p:nvPr/>
        </p:nvSpPr>
        <p:spPr>
          <a:xfrm>
            <a:off x="4225188" y="2778603"/>
            <a:ext cx="918312" cy="646331"/>
          </a:xfrm>
          <a:prstGeom prst="rect">
            <a:avLst/>
          </a:prstGeom>
          <a:noFill/>
        </p:spPr>
        <p:txBody>
          <a:bodyPr wrap="square" rtlCol="0">
            <a:spAutoFit/>
          </a:bodyPr>
          <a:lstStyle/>
          <a:p>
            <a:r>
              <a:rPr lang="en-US" dirty="0">
                <a:ln>
                  <a:solidFill>
                    <a:schemeClr val="accent3"/>
                  </a:solidFill>
                </a:ln>
                <a:solidFill>
                  <a:schemeClr val="accent3"/>
                </a:solidFill>
              </a:rPr>
              <a:t>Subject Site</a:t>
            </a:r>
          </a:p>
        </p:txBody>
      </p:sp>
      <p:sp>
        <p:nvSpPr>
          <p:cNvPr id="16" name="TextBox 15">
            <a:extLst>
              <a:ext uri="{FF2B5EF4-FFF2-40B4-BE49-F238E27FC236}">
                <a16:creationId xmlns:a16="http://schemas.microsoft.com/office/drawing/2014/main" id="{FB9D21EA-F5B0-654A-B604-F37AF4BBF6D4}"/>
              </a:ext>
            </a:extLst>
          </p:cNvPr>
          <p:cNvSpPr txBox="1"/>
          <p:nvPr/>
        </p:nvSpPr>
        <p:spPr>
          <a:xfrm>
            <a:off x="10316025" y="254835"/>
            <a:ext cx="1711879" cy="6124754"/>
          </a:xfrm>
          <a:prstGeom prst="rect">
            <a:avLst/>
          </a:prstGeom>
          <a:noFill/>
        </p:spPr>
        <p:txBody>
          <a:bodyPr wrap="square" rtlCol="0">
            <a:spAutoFit/>
          </a:bodyPr>
          <a:lstStyle/>
          <a:p>
            <a:r>
              <a:rPr lang="en-US" sz="2800" dirty="0">
                <a:solidFill>
                  <a:schemeClr val="accent2"/>
                </a:solidFill>
              </a:rPr>
              <a:t>City drinking water wells are within </a:t>
            </a:r>
            <a:r>
              <a:rPr lang="en-US" sz="2800" u="sng" dirty="0">
                <a:solidFill>
                  <a:schemeClr val="accent2"/>
                </a:solidFill>
              </a:rPr>
              <a:t>+</a:t>
            </a:r>
            <a:r>
              <a:rPr lang="en-US" sz="2800" dirty="0">
                <a:solidFill>
                  <a:schemeClr val="accent2"/>
                </a:solidFill>
              </a:rPr>
              <a:t> 1 mile. There are also 17 known private domestic wells within ½ mile.</a:t>
            </a:r>
          </a:p>
        </p:txBody>
      </p:sp>
    </p:spTree>
    <p:extLst>
      <p:ext uri="{BB962C8B-B14F-4D97-AF65-F5344CB8AC3E}">
        <p14:creationId xmlns:p14="http://schemas.microsoft.com/office/powerpoint/2010/main" val="212846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2133</TotalTime>
  <Words>1290</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Independent Environmental Review of the Beresford Reserve Brownfield Redevelopment Proposal </vt:lpstr>
      <vt:lpstr>This Brownfield Redevelopment Proposal has Multiple Decisionmakers</vt:lpstr>
      <vt:lpstr>PowerPoint Presentation</vt:lpstr>
      <vt:lpstr>We are very early in the Brownfield Process, but Residential Site Use Will drive Cleanup Target Levels</vt:lpstr>
      <vt:lpstr>Brownfield Cleanups Address Long-term Problems</vt:lpstr>
      <vt:lpstr>Example of Brownfield Site Land Use Restrictions in DeLand from Florida Department of Environmental Protection </vt:lpstr>
      <vt:lpstr>Known Concerns</vt:lpstr>
      <vt:lpstr>PowerPoint Presentation</vt:lpstr>
      <vt:lpstr>PowerPoint Presentation</vt:lpstr>
      <vt:lpstr>Citizen Input is Valuable, Legitimate Concerns Have been Identified and Should  Be Addressed Regardless of Site Use</vt:lpstr>
      <vt:lpstr>Recommendations/Conclusions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Environmental Review of the Beresford Springs Brownfield Redevelopment Proposal</dc:title>
  <dc:creator>Margaret Hanrahan</dc:creator>
  <cp:lastModifiedBy>Chad Gamble</cp:lastModifiedBy>
  <cp:revision>14</cp:revision>
  <cp:lastPrinted>2022-01-31T17:19:07Z</cp:lastPrinted>
  <dcterms:created xsi:type="dcterms:W3CDTF">2022-01-29T16:41:16Z</dcterms:created>
  <dcterms:modified xsi:type="dcterms:W3CDTF">2022-10-05T21:09:22Z</dcterms:modified>
</cp:coreProperties>
</file>